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9144000" cy="5143500" type="screen16x9"/>
  <p:notesSz cx="6858000" cy="9144000"/>
  <p:embeddedFontLst>
    <p:embeddedFont>
      <p:font typeface="Raleway" panose="020B0604020202020204" charset="0"/>
      <p:regular r:id="rId19"/>
      <p:bold r:id="rId20"/>
      <p:italic r:id="rId21"/>
      <p:boldItalic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500EF0-358A-4BEB-8132-87F6B664AD55}">
  <a:tblStyle styleId="{00500EF0-358A-4BEB-8132-87F6B664AD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56ffc7a2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56ffc7a2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56ffc7a2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56ffc7a2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569f4614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569f4614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56ffc7a2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56ffc7a2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569f4614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569f4614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569f4614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569f4614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56ffc7a2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56ffc7a2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56ffc7a2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56ffc7a2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56ffc7a2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56ffc7a2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56ffc7a2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56ffc7a2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56ffc7a2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56ffc7a2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56ffc7a2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56ffc7a2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569f4614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569f4614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569f4614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569f4614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%5b1%5d%20Bogdan%20Walek,%20Vladimir%20Fojtik%20(2020).%20A%20hybrid%20recommender%20system%20for%20recommending%20relevant%20movies%20using%20an%20expert%20system.%20https:/www.sciencedirect.com/science/article/abs/pii/S0957417420302761" TargetMode="External"/><Relationship Id="rId2" Type="http://schemas.openxmlformats.org/officeDocument/2006/relationships/hyperlink" Target="https://www.sciencedirect.com/science/article/abs/pii/S095741742030276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wardsdatascience.com/building-a-job-recommender-for-non-technical-business-roles-via-nlp-and-machine-learning-626c4039931e" TargetMode="External"/><Relationship Id="rId5" Type="http://schemas.openxmlformats.org/officeDocument/2006/relationships/hyperlink" Target="https://researchgate.net/publication/281653213_A_Research_of_Job_Recommendation_System_Based_on_Collaborative_Filtering" TargetMode="External"/><Relationship Id="rId4" Type="http://schemas.openxmlformats.org/officeDocument/2006/relationships/hyperlink" Target="https://ieeexplore.ieee.org/document/913799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625" y="14347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Georgia"/>
                <a:ea typeface="Georgia"/>
                <a:cs typeface="Georgia"/>
                <a:sym typeface="Georgia"/>
              </a:rPr>
              <a:t>Job Recommendation System 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Using Content-Based Filtering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6459700" y="3014225"/>
            <a:ext cx="25044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 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Jagadeesh Nadimpalli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Saketh Reddy Dodda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Navya Chalamalasetty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t="3781" r="7552" b="3771"/>
          <a:stretch/>
        </p:blipFill>
        <p:spPr>
          <a:xfrm>
            <a:off x="729625" y="2778425"/>
            <a:ext cx="1566075" cy="19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763" y="2009875"/>
            <a:ext cx="5228474" cy="20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3705125" y="1451850"/>
            <a:ext cx="5736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Why Precision?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23150" y="676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1"/>
          </p:nvPr>
        </p:nvSpPr>
        <p:spPr>
          <a:xfrm>
            <a:off x="670725" y="1520388"/>
            <a:ext cx="7688700" cy="30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Recommendations for a User Based on Skills and Preferences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t="3725" r="12785"/>
          <a:stretch/>
        </p:blipFill>
        <p:spPr>
          <a:xfrm>
            <a:off x="1150250" y="2019125"/>
            <a:ext cx="6729656" cy="227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3"/>
          <p:cNvCxnSpPr/>
          <p:nvPr/>
        </p:nvCxnSpPr>
        <p:spPr>
          <a:xfrm>
            <a:off x="2083725" y="1716475"/>
            <a:ext cx="18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Contd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300" y="1681300"/>
            <a:ext cx="1981451" cy="197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275" y="1723538"/>
            <a:ext cx="3302263" cy="16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338" y="4171525"/>
            <a:ext cx="8347324" cy="74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4"/>
          <p:cNvCxnSpPr>
            <a:stCxn id="177" idx="2"/>
          </p:cNvCxnSpPr>
          <p:nvPr/>
        </p:nvCxnSpPr>
        <p:spPr>
          <a:xfrm flipH="1">
            <a:off x="4401207" y="3419963"/>
            <a:ext cx="2236200" cy="46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4"/>
          <p:cNvCxnSpPr/>
          <p:nvPr/>
        </p:nvCxnSpPr>
        <p:spPr>
          <a:xfrm>
            <a:off x="4377425" y="3882625"/>
            <a:ext cx="10800" cy="28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24"/>
          <p:cNvCxnSpPr>
            <a:stCxn id="176" idx="2"/>
          </p:cNvCxnSpPr>
          <p:nvPr/>
        </p:nvCxnSpPr>
        <p:spPr>
          <a:xfrm>
            <a:off x="2986025" y="3653874"/>
            <a:ext cx="1397400" cy="24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24"/>
          <p:cNvSpPr txBox="1"/>
          <p:nvPr/>
        </p:nvSpPr>
        <p:spPr>
          <a:xfrm>
            <a:off x="0" y="1177975"/>
            <a:ext cx="9144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Extra Jobs Recommended if a user is willing to learn these 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3" name="Google Shape;183;p24"/>
          <p:cNvCxnSpPr/>
          <p:nvPr/>
        </p:nvCxnSpPr>
        <p:spPr>
          <a:xfrm>
            <a:off x="6529200" y="1510175"/>
            <a:ext cx="2700" cy="21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24"/>
          <p:cNvSpPr/>
          <p:nvPr/>
        </p:nvSpPr>
        <p:spPr>
          <a:xfrm>
            <a:off x="6016825" y="1210975"/>
            <a:ext cx="1066800" cy="346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Skills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00" y="1551150"/>
            <a:ext cx="7833625" cy="234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5"/>
          <p:cNvCxnSpPr/>
          <p:nvPr/>
        </p:nvCxnSpPr>
        <p:spPr>
          <a:xfrm flipH="1">
            <a:off x="440825" y="1631025"/>
            <a:ext cx="10800" cy="22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5"/>
          <p:cNvCxnSpPr/>
          <p:nvPr/>
        </p:nvCxnSpPr>
        <p:spPr>
          <a:xfrm flipH="1">
            <a:off x="8418150" y="1625075"/>
            <a:ext cx="10800" cy="22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5"/>
          <p:cNvCxnSpPr/>
          <p:nvPr/>
        </p:nvCxnSpPr>
        <p:spPr>
          <a:xfrm rot="10800000" flipH="1">
            <a:off x="462325" y="1620425"/>
            <a:ext cx="79839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5"/>
          <p:cNvCxnSpPr/>
          <p:nvPr/>
        </p:nvCxnSpPr>
        <p:spPr>
          <a:xfrm rot="10800000" flipH="1">
            <a:off x="440825" y="3861875"/>
            <a:ext cx="79839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5" name="Google Shape;195;p25"/>
          <p:cNvPicPr preferRelativeResize="0"/>
          <p:nvPr/>
        </p:nvPicPr>
        <p:blipFill rotWithShape="1">
          <a:blip r:embed="rId4">
            <a:alphaModFix/>
          </a:blip>
          <a:srcRect t="47940" b="24319"/>
          <a:stretch/>
        </p:blipFill>
        <p:spPr>
          <a:xfrm>
            <a:off x="5993250" y="539638"/>
            <a:ext cx="3150751" cy="8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8800" y="2490150"/>
            <a:ext cx="269476" cy="2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8725" y="2484500"/>
            <a:ext cx="279013" cy="2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5300" y="2484500"/>
            <a:ext cx="274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4900" y="2495750"/>
            <a:ext cx="256849" cy="2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680350" y="15191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System: Achieved an advanced job recommendation system with high precision of 82.41% using content-based filtering.</a:t>
            </a:r>
            <a:endParaRPr sz="12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Extraction: Employed SpaCy's 'matcher' and 'PdfReader' for effective resume skill extraction.</a:t>
            </a:r>
            <a:endParaRPr sz="12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Targeted Recommendations: Used Word2Vec and cosine similarity for tailored job recommendations by skill and location.</a:t>
            </a:r>
            <a:endParaRPr sz="12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Readiness: Demonstrated system's potential for adaptability and future enhancement in personalized job matching.</a:t>
            </a:r>
            <a:endParaRPr sz="12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50" y="736762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50" y="1566257"/>
            <a:ext cx="7688700" cy="2261100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[1] Bogdan </a:t>
            </a:r>
            <a:r>
              <a:rPr lang="en-IN" dirty="0" err="1"/>
              <a:t>Walek</a:t>
            </a:r>
            <a:r>
              <a:rPr lang="en-IN" dirty="0"/>
              <a:t>, Vladimir </a:t>
            </a:r>
            <a:r>
              <a:rPr lang="en-IN" dirty="0" err="1"/>
              <a:t>Fojtik</a:t>
            </a:r>
            <a:r>
              <a:rPr lang="en-IN" dirty="0"/>
              <a:t> (2020). </a:t>
            </a:r>
            <a:r>
              <a:rPr lang="en-IN" i="1" dirty="0"/>
              <a:t>A hybrid recommender system for recommending relevant movies using an expert system. </a:t>
            </a:r>
            <a:r>
              <a:rPr lang="en-IN" dirty="0">
                <a:hlinkClick r:id="rId2"/>
              </a:rPr>
              <a:t>https://www.sciencedirect.com/science/article/abs/pii/S0957417420302761</a:t>
            </a:r>
            <a:r>
              <a:rPr lang="en-IN" dirty="0">
                <a:hlinkClick r:id="rId3"/>
              </a:rPr>
              <a:t> </a:t>
            </a:r>
            <a:endParaRPr lang="en-IN" dirty="0"/>
          </a:p>
          <a:p>
            <a:r>
              <a:rPr lang="en-IN" dirty="0"/>
              <a:t>[2] Tanya V. </a:t>
            </a:r>
            <a:r>
              <a:rPr lang="en-IN" dirty="0" err="1"/>
              <a:t>Yadalam</a:t>
            </a:r>
            <a:r>
              <a:rPr lang="en-IN" dirty="0"/>
              <a:t>; </a:t>
            </a:r>
            <a:r>
              <a:rPr lang="en-IN" dirty="0" err="1"/>
              <a:t>Vaishnavi</a:t>
            </a:r>
            <a:r>
              <a:rPr lang="en-IN" dirty="0"/>
              <a:t> M. Gowda; </a:t>
            </a:r>
            <a:r>
              <a:rPr lang="en-IN" dirty="0" err="1"/>
              <a:t>Vanditha</a:t>
            </a:r>
            <a:r>
              <a:rPr lang="en-IN" dirty="0"/>
              <a:t> Shiva Kumar; </a:t>
            </a:r>
            <a:r>
              <a:rPr lang="en-IN" dirty="0" err="1"/>
              <a:t>Disha</a:t>
            </a:r>
            <a:r>
              <a:rPr lang="en-IN" dirty="0"/>
              <a:t> Girish; </a:t>
            </a:r>
            <a:r>
              <a:rPr lang="en-IN" dirty="0" err="1"/>
              <a:t>Namratha</a:t>
            </a:r>
            <a:r>
              <a:rPr lang="en-IN" dirty="0"/>
              <a:t> M (2020). </a:t>
            </a:r>
            <a:r>
              <a:rPr lang="en-IN" i="1" dirty="0"/>
              <a:t>Career Recommendation Systems using Content based Filtering. </a:t>
            </a:r>
            <a:r>
              <a:rPr lang="en-IN" dirty="0">
                <a:hlinkClick r:id="rId4"/>
              </a:rPr>
              <a:t>https://ieeexplore.ieee.org/document/9137992 </a:t>
            </a:r>
            <a:endParaRPr lang="en-IN" dirty="0"/>
          </a:p>
          <a:p>
            <a:r>
              <a:rPr lang="en-US" dirty="0" smtClean="0"/>
              <a:t>[3] </a:t>
            </a:r>
            <a:r>
              <a:rPr lang="en-US" dirty="0" err="1" smtClean="0"/>
              <a:t>Yingya</a:t>
            </a:r>
            <a:r>
              <a:rPr lang="en-US" dirty="0" smtClean="0"/>
              <a:t> Zhang, Cheng Yang, </a:t>
            </a:r>
            <a:r>
              <a:rPr lang="en-US" dirty="0" err="1" smtClean="0"/>
              <a:t>Zhixiang</a:t>
            </a:r>
            <a:r>
              <a:rPr lang="en-US" dirty="0" smtClean="0"/>
              <a:t> </a:t>
            </a:r>
            <a:r>
              <a:rPr lang="en-US" dirty="0" err="1" smtClean="0"/>
              <a:t>Niu</a:t>
            </a:r>
            <a:r>
              <a:rPr lang="en-US" dirty="0" smtClean="0"/>
              <a:t> (2015) </a:t>
            </a:r>
            <a:r>
              <a:rPr lang="en-US" i="1" dirty="0" smtClean="0"/>
              <a:t>A Research of Job Recommendation System Based on Collaborative Filtering. </a:t>
            </a:r>
            <a:r>
              <a:rPr lang="en-US" dirty="0" smtClean="0">
                <a:hlinkClick r:id="rId5"/>
              </a:rPr>
              <a:t>https://researchgate.net/publication/281653213_A_Research_of_Job_Recommendation_System_Based_on_Collaborative_Filtering</a:t>
            </a:r>
            <a:r>
              <a:rPr lang="en-US" dirty="0" smtClean="0">
                <a:hlinkClick r:id="rId5"/>
              </a:rPr>
              <a:t> 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4] M </a:t>
            </a:r>
            <a:r>
              <a:rPr lang="en-US" dirty="0" err="1"/>
              <a:t>Viswa</a:t>
            </a:r>
            <a:r>
              <a:rPr lang="en-US" dirty="0"/>
              <a:t> </a:t>
            </a:r>
            <a:r>
              <a:rPr lang="en-US" dirty="0" err="1"/>
              <a:t>Murali</a:t>
            </a:r>
            <a:r>
              <a:rPr lang="en-US" dirty="0"/>
              <a:t>, T G Vishnu, Nancy Victor [2019] - </a:t>
            </a:r>
            <a:r>
              <a:rPr lang="en-US" i="1" dirty="0"/>
              <a:t>A Collaborative Filtering based Recommender System for Suggesting New Trends in Any Domain of Research.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https://ieeexplore.ieee.org/document/8728409 </a:t>
            </a:r>
            <a:endParaRPr lang="en-US" dirty="0"/>
          </a:p>
          <a:p>
            <a:r>
              <a:rPr lang="en-US" dirty="0"/>
              <a:t>[5] Daniel J. Wang (2022), </a:t>
            </a:r>
            <a:r>
              <a:rPr lang="en-US" i="1" dirty="0"/>
              <a:t>Building a Job Recommender for Non-Technical Business Roles via NLP and Machine Learning </a:t>
            </a:r>
            <a:r>
              <a:rPr lang="en-US" dirty="0">
                <a:hlinkClick r:id="rId6"/>
              </a:rPr>
              <a:t>https://towardsdatascience.com/building-a-job-recommender-for-non-technical-business-roles-via-nlp-and-machine-learning-626c4039931e</a:t>
            </a:r>
            <a:r>
              <a:rPr lang="en-US" dirty="0">
                <a:hlinkClick r:id="rId6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55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6223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08425" y="1438725"/>
            <a:ext cx="8379300" cy="25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system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technology that analyzes a user's professional profile and preferences to suggest relevant job opportunities.</a:t>
            </a:r>
            <a:endParaRPr sz="12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based filtering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725" y="1971826"/>
            <a:ext cx="187062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51575" y="3923900"/>
            <a:ext cx="84930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 b="1">
                <a:solidFill>
                  <a:srgbClr val="0E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Language Processing</a:t>
            </a:r>
            <a:r>
              <a:rPr lang="en" sz="13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sz="13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used to analyze job descriptions and user profiles, extracting key skills and qualifications to match candidates with the most suitable job opportunities.</a:t>
            </a:r>
            <a:endParaRPr sz="13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74375" y="1334525"/>
            <a:ext cx="8189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Posting Data</a:t>
            </a:r>
            <a:r>
              <a:rPr lang="en" sz="1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Used OctoParse, a web scraping tool, to extract job posting information from LinkedIn.</a:t>
            </a:r>
            <a:endParaRPr sz="1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Volume:</a:t>
            </a:r>
            <a:r>
              <a:rPr lang="en" sz="1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Gathered a comprehensive dataset of 3684 records </a:t>
            </a:r>
            <a:endParaRPr sz="1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Format:</a:t>
            </a:r>
            <a:r>
              <a:rPr lang="en" sz="1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Excel</a:t>
            </a:r>
            <a:endParaRPr sz="1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l="3000" t="-2485" r="-2999" b="4647"/>
          <a:stretch/>
        </p:blipFill>
        <p:spPr>
          <a:xfrm>
            <a:off x="2607675" y="2093350"/>
            <a:ext cx="4873974" cy="26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 Contd.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729450" y="1348900"/>
            <a:ext cx="833580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Data: </a:t>
            </a:r>
            <a:r>
              <a:rPr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Extracted the skills from Resume using Natural Language Processing(NLP) Techniques.</a:t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1846725"/>
            <a:ext cx="2805550" cy="2660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6"/>
          <p:cNvCxnSpPr/>
          <p:nvPr/>
        </p:nvCxnSpPr>
        <p:spPr>
          <a:xfrm rot="10800000" flipH="1">
            <a:off x="866975" y="4463200"/>
            <a:ext cx="27066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/>
          <p:cNvCxnSpPr/>
          <p:nvPr/>
        </p:nvCxnSpPr>
        <p:spPr>
          <a:xfrm rot="10800000">
            <a:off x="3562400" y="1846350"/>
            <a:ext cx="11100" cy="261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/>
          <p:cNvCxnSpPr/>
          <p:nvPr/>
        </p:nvCxnSpPr>
        <p:spPr>
          <a:xfrm rot="10800000">
            <a:off x="889400" y="1868725"/>
            <a:ext cx="268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6"/>
          <p:cNvCxnSpPr/>
          <p:nvPr/>
        </p:nvCxnSpPr>
        <p:spPr>
          <a:xfrm flipH="1">
            <a:off x="866950" y="1857500"/>
            <a:ext cx="22500" cy="26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6"/>
          <p:cNvCxnSpPr/>
          <p:nvPr/>
        </p:nvCxnSpPr>
        <p:spPr>
          <a:xfrm>
            <a:off x="3969125" y="3119725"/>
            <a:ext cx="104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6"/>
          <p:cNvSpPr txBox="1"/>
          <p:nvPr/>
        </p:nvSpPr>
        <p:spPr>
          <a:xfrm>
            <a:off x="3834713" y="2766775"/>
            <a:ext cx="13110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PDF Reader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Matcher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17" name="Google Shape;117;p16"/>
          <p:cNvGraphicFramePr/>
          <p:nvPr/>
        </p:nvGraphicFramePr>
        <p:xfrm>
          <a:off x="5145725" y="2571750"/>
          <a:ext cx="3885075" cy="1614640"/>
        </p:xfrm>
        <a:graphic>
          <a:graphicData uri="http://schemas.openxmlformats.org/drawingml/2006/table">
            <a:tbl>
              <a:tblPr>
                <a:noFill/>
                <a:tableStyleId>{00500EF0-358A-4BEB-8132-87F6B664AD55}</a:tableStyleId>
              </a:tblPr>
              <a:tblGrid>
                <a:gridCol w="388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5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Skills Of Users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12121"/>
                          </a:solidFill>
                          <a:highlight>
                            <a:schemeClr val="lt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automation,nlp,r,html,keras,generative adversarial networks,excel,numpy,javascript,java,natural language processing,deep learning,css,azure,clustering,pytorch,classification,machine learning,regression,sql,python,pandas,artificial intelligence,dimensionality reduction</a:t>
                      </a:r>
                      <a:endParaRPr sz="1500">
                        <a:highlight>
                          <a:schemeClr val="lt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8" name="Google Shape;118;p16"/>
          <p:cNvSpPr txBox="1"/>
          <p:nvPr/>
        </p:nvSpPr>
        <p:spPr>
          <a:xfrm>
            <a:off x="1527500" y="4423000"/>
            <a:ext cx="18825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User Resume</a:t>
            </a:r>
            <a:endParaRPr sz="13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400" y="2507550"/>
            <a:ext cx="3966400" cy="17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673425" y="753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47500" y="16093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preprocessing stage of our project involved meticulous organization and refinement of job data.</a:t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00" y="2535750"/>
            <a:ext cx="8343925" cy="15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29450" y="66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SpaCy 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7350"/>
            <a:ext cx="914400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2895600" y="3942700"/>
            <a:ext cx="4281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Fig. Flow-Chart of our Recommendation System</a:t>
            </a:r>
            <a:endParaRPr sz="12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9450" y="661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Contd.</a:t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753300" y="1384875"/>
            <a:ext cx="8390700" cy="3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SpaCy Implementation: </a:t>
            </a:r>
            <a:endParaRPr sz="15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●"/>
            </a:pPr>
            <a:r>
              <a:rPr lang="en" sz="13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SpaCy is an open-source Natural Language Processing (NLP) library widely used for text processing and analysis.</a:t>
            </a:r>
            <a:endParaRPr sz="13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●"/>
            </a:pPr>
            <a:r>
              <a:rPr lang="en" sz="13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r>
              <a:rPr lang="en" sz="13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"SpaCy is a powerful NLP library." -&gt; [SpaCy] [is] [a] [powerful] [NLP] [library]</a:t>
            </a:r>
            <a:endParaRPr sz="13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813" y="2518425"/>
            <a:ext cx="5182376" cy="18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Contd.</a:t>
            </a:r>
            <a:endParaRPr dirty="0"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729450" y="1344875"/>
            <a:ext cx="7984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Word2Vec</a:t>
            </a:r>
            <a:endParaRPr sz="15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 sz="1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developed a Word2Vec model with a dimensionality of 100, enabling each skill to be represented as a 100-dimensional vector.</a:t>
            </a:r>
            <a:br>
              <a:rPr lang="en" sz="1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775" y="2402900"/>
            <a:ext cx="3775227" cy="25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Contd.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729450" y="13725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5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Cosine Similarity: </a:t>
            </a:r>
            <a:endParaRPr sz="1500" b="1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 sz="14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Cosine Similarity(A, B) = (A · B) / (||A|| * ||B||)</a:t>
            </a:r>
            <a:endParaRPr sz="1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14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588" y="2527262"/>
            <a:ext cx="5899075" cy="14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513816" y="4184073"/>
            <a:ext cx="6376347" cy="662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868588" y="4366502"/>
            <a:ext cx="695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Final_Similarity_Score</a:t>
            </a:r>
            <a:r>
              <a:rPr lang="en-US" dirty="0" smtClean="0"/>
              <a:t> = (0.8*</a:t>
            </a:r>
            <a:r>
              <a:rPr lang="en-US" dirty="0" err="1" smtClean="0"/>
              <a:t>Skill_Similarity</a:t>
            </a:r>
            <a:r>
              <a:rPr lang="en-US" dirty="0" smtClean="0"/>
              <a:t>) + (0.2*</a:t>
            </a:r>
            <a:r>
              <a:rPr lang="en-US" dirty="0" err="1" smtClean="0"/>
              <a:t>Location_Similarity</a:t>
            </a:r>
            <a:r>
              <a:rPr lang="en-US" dirty="0" smtClean="0"/>
              <a:t>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493</Words>
  <Application>Microsoft Office PowerPoint</Application>
  <PresentationFormat>On-screen Show (16:9)</PresentationFormat>
  <Paragraphs>61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Raleway</vt:lpstr>
      <vt:lpstr>Times New Roman</vt:lpstr>
      <vt:lpstr>Arial</vt:lpstr>
      <vt:lpstr>Georgia</vt:lpstr>
      <vt:lpstr>Lato</vt:lpstr>
      <vt:lpstr>Streamline</vt:lpstr>
      <vt:lpstr>Job Recommendation System  Using Content-Based Filtering </vt:lpstr>
      <vt:lpstr>Introduction</vt:lpstr>
      <vt:lpstr>Data Description</vt:lpstr>
      <vt:lpstr>Data Description Contd.</vt:lpstr>
      <vt:lpstr>Data Preprocessing</vt:lpstr>
      <vt:lpstr>Methodology</vt:lpstr>
      <vt:lpstr>Methodology Contd.</vt:lpstr>
      <vt:lpstr>Methodology Contd.</vt:lpstr>
      <vt:lpstr>Methodology Contd.</vt:lpstr>
      <vt:lpstr>Evaluation</vt:lpstr>
      <vt:lpstr>Results</vt:lpstr>
      <vt:lpstr>Results Contd</vt:lpstr>
      <vt:lpstr>Future Work 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Recommendation System  Using Content-Based Filtering </dc:title>
  <cp:lastModifiedBy>hp</cp:lastModifiedBy>
  <cp:revision>7</cp:revision>
  <dcterms:modified xsi:type="dcterms:W3CDTF">2023-12-13T21:21:40Z</dcterms:modified>
</cp:coreProperties>
</file>